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334" r:id="rId3"/>
    <p:sldId id="356" r:id="rId4"/>
    <p:sldId id="372" r:id="rId5"/>
    <p:sldId id="373" r:id="rId6"/>
    <p:sldId id="374" r:id="rId7"/>
    <p:sldId id="375" r:id="rId8"/>
    <p:sldId id="380" r:id="rId9"/>
    <p:sldId id="376" r:id="rId10"/>
    <p:sldId id="377" r:id="rId11"/>
    <p:sldId id="381" r:id="rId12"/>
    <p:sldId id="350" r:id="rId13"/>
    <p:sldId id="382" r:id="rId14"/>
    <p:sldId id="383" r:id="rId15"/>
    <p:sldId id="274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26F71-DF34-884F-949B-18FDC7AC0EEA}" v="1" dt="2020-03-15T11:38:22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EF72F-164F-EA49-BBA0-A7F64C0A5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0726E9-F099-F64D-BECC-82227E27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11DCF-798B-884C-B380-B4C25064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AF0052-3328-234F-AA33-2350D7F2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7A6D2-3284-824C-B570-CD7B9AA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901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37327-96D0-774A-B533-B1B38C3E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F55403-7CD6-F34F-B4E3-665A9DC81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D0143-12F5-FE46-9C02-B725CEDD5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E6B69-D996-424C-827A-DDCB017E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BFCDC-9AFB-0743-BE8B-E34E0621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49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01C1E4-0093-9946-B778-B27856A5C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F8860-8C11-3544-94BF-990D3158B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D50B3-9579-294E-B3C0-3389B97F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63379-7117-464D-9E9C-39DE7126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DAE83-7F4F-2148-A8E5-693F4293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6599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4979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05519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3E08-D3C6-FE4B-831F-5F4130E5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A2912-EE90-394B-81F5-F23D0B85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6611-0713-B748-BCD4-B110238C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FF471-D9A5-584A-9A60-4B8F664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72EFB-8F3A-9943-BAF4-B5589340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195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EB493-ADD2-B446-8B6E-ACF9E0EF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78DA5-07FB-C544-AC1E-4E79E2F2E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A4666-EB25-E243-8098-67D5F8D1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590ACC-6932-7C4D-8761-93150CC9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54686-59E5-6949-A556-A422A29C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10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D3384-6ECD-EE45-B98F-88E3B7BE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C28FD-7BC0-754C-9345-10956620E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A756AC-1300-4847-8998-111FE0009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398E5-845B-E444-BF33-F4BD82E0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F1C46-FB91-5A4A-ABF8-1A03EB82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E4FB0-1E54-9543-B6B1-3A861FCD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461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47CF9-6961-B04D-9376-80A53E17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33E57-A093-F346-8BD8-0DDDD7C6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5BC1C0-C68A-024D-B72B-147E91B8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D179-4DC1-A943-A067-B6011843B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CA0379-941D-CC46-81C1-4DAAC6A07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EEA9E6-96FA-CE42-844D-5BCE1E6C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FFF70F-2FF4-E74A-AB66-6F2D1B7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FBCB9-ED8A-0C44-ACF1-890EF5D4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97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0F50E-68AD-FC46-ACC3-A33A0E62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CA32E2-BBE8-EB40-99C1-75D72262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D2EF20-6383-484C-84C5-75474A607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62DE75-D3A2-854B-ADE1-E7FA6043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555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D29993-4F3B-5A40-9B3D-F79634F6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0E2A59-B125-9F41-964B-EADA80A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14F4A-D48B-1946-A26B-7A050C09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29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6D08-86C2-1F43-819D-3F9A0535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8EF44-B5D7-C74D-96F5-135E806DB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1DD7E-9471-064F-BA07-7B958B9E7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D50608-E9B8-044A-8127-C59B11B2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19ED6-2851-DE4D-A011-F7781D76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1E1EE-CA58-8E45-834A-4E0E8C30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724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5422-6D36-2E4A-B7D2-1CA6AECE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95E4C-B7C4-0842-94CC-784C981BC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D762-FB6B-A547-A9D3-88BD03E21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4862A2-195F-EB42-B476-AAB40D34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ABC1E4-5E8D-D041-B4CA-22EBBF24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D28535-E4BE-B74C-823F-6A7F5155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519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8F3D1A-CB90-3745-BEAC-21D8A2A4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ACE5-14E8-084F-BAB2-10B0DFD58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D2FEB-0CAB-BE45-B493-87FC73227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6474F-D25F-1A44-A50F-D7F2B3A90CD2}" type="datetimeFigureOut">
              <a:rPr kumimoji="1" lang="ko-Kore-KR" altLang="en-US" smtClean="0"/>
              <a:t>2020. 3. 15.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00DA75-A757-824B-A7F4-DD0FCC4B2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0AC5-4BBD-474E-B213-5F72737CF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9C3EF-F673-664B-8E2D-4A4E6B8E59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2.png"/><Relationship Id="rId7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894183"/>
            <a:ext cx="8403773" cy="2387600"/>
          </a:xfrm>
        </p:spPr>
        <p:txBody>
          <a:bodyPr>
            <a:normAutofit/>
          </a:bodyPr>
          <a:lstStyle/>
          <a:p>
            <a:r>
              <a:rPr lang="en" altLang="ko-Kore-KR" sz="3000" b="1" dirty="0"/>
              <a:t>code‐based authentication protocol for Internet of Things </a:t>
            </a:r>
            <a:endParaRPr lang="en" altLang="ko-Kore-KR" sz="3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4308055"/>
            <a:ext cx="8403774" cy="1655762"/>
          </a:xfrm>
        </p:spPr>
        <p:txBody>
          <a:bodyPr/>
          <a:lstStyle/>
          <a:p>
            <a:endParaRPr lang="en-US" altLang="ko-KR" dirty="0" err="1"/>
          </a:p>
          <a:p>
            <a:r>
              <a:rPr lang="ko-KR" altLang="en-US" dirty="0"/>
              <a:t>장경배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AFAB22-762F-7846-A18E-B6DFF9910D5A}"/>
              </a:ext>
            </a:extLst>
          </p:cNvPr>
          <p:cNvSpPr/>
          <p:nvPr/>
        </p:nvSpPr>
        <p:spPr>
          <a:xfrm>
            <a:off x="5689825" y="3790986"/>
            <a:ext cx="307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https://youtu.be/kNRuFmrtkJ8</a:t>
            </a:r>
          </a:p>
        </p:txBody>
      </p:sp>
    </p:spTree>
    <p:extLst>
      <p:ext uri="{BB962C8B-B14F-4D97-AF65-F5344CB8AC3E}">
        <p14:creationId xmlns:p14="http://schemas.microsoft.com/office/powerpoint/2010/main" val="37924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Performance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8BD3B-2350-2844-B509-43D400B3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0" y="991871"/>
            <a:ext cx="4224915" cy="5866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4237D2-3057-0641-A95D-FD64DCB3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40" y="1134796"/>
            <a:ext cx="710365" cy="293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79282-2F4A-BF47-9EC9-AE3262EE0451}"/>
              </a:ext>
            </a:extLst>
          </p:cNvPr>
          <p:cNvSpPr txBox="1"/>
          <p:nvPr/>
        </p:nvSpPr>
        <p:spPr>
          <a:xfrm>
            <a:off x="5657850" y="1095375"/>
            <a:ext cx="6239209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Step3.	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받은</a:t>
            </a:r>
            <a:r>
              <a:rPr kumimoji="1" lang="en-US" altLang="ko-KR" sz="1500" dirty="0"/>
              <a:t>	</a:t>
            </a:r>
            <a:r>
              <a:rPr kumimoji="1" lang="ko-KR" altLang="en-US" sz="1500" dirty="0"/>
              <a:t>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계산하여</a:t>
            </a:r>
            <a:r>
              <a:rPr kumimoji="1" lang="en-US" altLang="ko-KR" sz="1500" dirty="0"/>
              <a:t>        </a:t>
            </a:r>
            <a:r>
              <a:rPr kumimoji="1" lang="ko-KR" altLang="en-US" sz="1500" dirty="0"/>
              <a:t> 획득</a:t>
            </a:r>
            <a:endParaRPr kumimoji="1" lang="en-US" altLang="ko-KR" sz="1500" dirty="0"/>
          </a:p>
          <a:p>
            <a:endParaRPr kumimoji="1" lang="en-US" altLang="ko-KR" sz="600" dirty="0"/>
          </a:p>
          <a:p>
            <a:r>
              <a:rPr kumimoji="1" lang="ko-KR" altLang="en-US" sz="1500" dirty="0"/>
              <a:t> </a:t>
            </a:r>
            <a:r>
              <a:rPr kumimoji="1" lang="en-US" altLang="ko-Kore-KR" sz="1500" b="1" dirty="0"/>
              <a:t>  </a:t>
            </a:r>
            <a:r>
              <a:rPr kumimoji="1" lang="ko-KR" altLang="en-US" sz="1500" b="1" dirty="0"/>
              <a:t>           </a:t>
            </a:r>
            <a:r>
              <a:rPr kumimoji="1" lang="en-US" altLang="ko-KR" sz="1500" b="1" dirty="0"/>
              <a:t>				</a:t>
            </a:r>
            <a:r>
              <a:rPr kumimoji="1" lang="ko-KR" altLang="en-US" sz="1500" b="1" dirty="0"/>
              <a:t>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계산</a:t>
            </a:r>
            <a:endParaRPr kumimoji="1" lang="en-US" altLang="ko-KR" sz="1500" dirty="0"/>
          </a:p>
          <a:p>
            <a:endParaRPr kumimoji="1" lang="en-US" altLang="ko-Kore-KR" sz="1500" dirty="0"/>
          </a:p>
          <a:p>
            <a:r>
              <a:rPr kumimoji="1" lang="ko-Kore-KR" altLang="en-US" sz="1500" dirty="0"/>
              <a:t>             </a:t>
            </a:r>
            <a:r>
              <a:rPr kumimoji="1" lang="ko-KR" altLang="en-US" sz="1500" dirty="0"/>
              <a:t>  진짜 서버라면 </a:t>
            </a:r>
            <a:r>
              <a:rPr kumimoji="1" lang="en-US" altLang="ko-KR" sz="1500" dirty="0"/>
              <a:t>	</a:t>
            </a:r>
          </a:p>
          <a:p>
            <a:endParaRPr kumimoji="1" lang="en-US" altLang="ko-KR" sz="1500" dirty="0"/>
          </a:p>
          <a:p>
            <a:r>
              <a:rPr kumimoji="1" lang="en-US" altLang="ko-Kore-KR" sz="1500" dirty="0"/>
              <a:t>               </a:t>
            </a:r>
            <a:r>
              <a:rPr kumimoji="1" lang="ko-KR" altLang="en-US" sz="1500" dirty="0"/>
              <a:t>검증이 완료되었다면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Device</a:t>
            </a:r>
            <a:r>
              <a:rPr kumimoji="1" lang="ko-KR" altLang="en-US" sz="1500" dirty="0"/>
              <a:t>는</a:t>
            </a:r>
            <a:r>
              <a:rPr kumimoji="1" lang="en-US" altLang="ko-KR" sz="1500" dirty="0"/>
              <a:t>	</a:t>
            </a:r>
            <a:r>
              <a:rPr kumimoji="1" lang="ko-KR" altLang="en-US" sz="1500" dirty="0"/>
              <a:t>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업데이트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    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               새롭게 업데이트한</a:t>
            </a:r>
            <a:r>
              <a:rPr kumimoji="1" lang="en-US" altLang="ko-KR" sz="1500" dirty="0"/>
              <a:t>	     , </a:t>
            </a:r>
            <a:r>
              <a:rPr kumimoji="1" lang="ko-KR" altLang="en-US" sz="1500" dirty="0"/>
              <a:t>와 </a:t>
            </a:r>
            <a:r>
              <a:rPr kumimoji="1" lang="en-US" altLang="ko-KR" sz="1500" dirty="0"/>
              <a:t>Nonce</a:t>
            </a:r>
            <a:r>
              <a:rPr kumimoji="1" lang="ko-KR" altLang="en-US" sz="1500" dirty="0"/>
              <a:t> 값들을 </a:t>
            </a:r>
            <a:r>
              <a:rPr kumimoji="1" lang="en-US" altLang="ko-KR" sz="1500" dirty="0"/>
              <a:t>XOR </a:t>
            </a:r>
            <a:r>
              <a:rPr kumimoji="1" lang="ko-KR" altLang="en-US" sz="1500" dirty="0"/>
              <a:t>하여 </a:t>
            </a:r>
            <a:r>
              <a:rPr kumimoji="1" lang="en-US" altLang="ko-KR" sz="1500" dirty="0"/>
              <a:t>	</a:t>
            </a:r>
            <a:r>
              <a:rPr kumimoji="1" lang="ko-KR" altLang="en-US" sz="1500" dirty="0"/>
              <a:t>   계산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                </a:t>
            </a:r>
            <a:r>
              <a:rPr kumimoji="1" lang="en-US" altLang="ko-KR" sz="1500" dirty="0"/>
              <a:t>			</a:t>
            </a:r>
            <a:r>
              <a:rPr kumimoji="1" lang="ko-KR" altLang="en-US" sz="1500" dirty="0"/>
              <a:t>                 서버에 전송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               통신을 위한 세션 키</a:t>
            </a:r>
            <a:r>
              <a:rPr kumimoji="1" lang="en-US" altLang="ko-KR" sz="1500" dirty="0"/>
              <a:t>			               </a:t>
            </a:r>
            <a:r>
              <a:rPr kumimoji="1" lang="ko-KR" altLang="en-US" sz="1500" dirty="0"/>
              <a:t>생성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en-US" altLang="ko-KR" sz="1500" dirty="0"/>
              <a:t>Step4.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받은 서버는 검증</a:t>
            </a:r>
            <a:endParaRPr kumimoji="1" lang="en-US" altLang="ko-KR" sz="1500" dirty="0"/>
          </a:p>
          <a:p>
            <a:endParaRPr kumimoji="1" lang="en-US" altLang="ko-Kore-KR" sz="1500" dirty="0"/>
          </a:p>
          <a:p>
            <a:endParaRPr kumimoji="1" lang="en-US" altLang="ko-Kore-KR" sz="1500" dirty="0"/>
          </a:p>
          <a:p>
            <a:r>
              <a:rPr kumimoji="1" lang="ko-KR" altLang="en-US" sz="1500" dirty="0"/>
              <a:t>                </a:t>
            </a:r>
            <a:endParaRPr kumimoji="1" lang="en-US" altLang="ko-KR" sz="1500" dirty="0"/>
          </a:p>
          <a:p>
            <a:r>
              <a:rPr kumimoji="1" lang="ko-KR" altLang="en-US" sz="1500" dirty="0"/>
              <a:t>   </a:t>
            </a:r>
            <a:r>
              <a:rPr kumimoji="1" lang="en-US" altLang="ko-KR" sz="1500" dirty="0"/>
              <a:t>	</a:t>
            </a:r>
            <a:r>
              <a:rPr kumimoji="1" lang="ko-KR" altLang="en-US" sz="1500" dirty="0"/>
              <a:t>               라면 세션 키 생성</a:t>
            </a:r>
            <a:endParaRPr kumimoji="1" lang="en-US" altLang="ko-Kore-KR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0B2754-FF54-8D4D-90BE-65E3C7A9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970" y="1153161"/>
            <a:ext cx="1040914" cy="199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CD004-B9E3-B84A-9B7A-8408A9F89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75" y="1116707"/>
            <a:ext cx="301090" cy="272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1E3A7-E1E4-C246-A79F-198B1772A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948" y="1448703"/>
            <a:ext cx="3278105" cy="332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DD1A4E-E877-2240-8015-210E93A3E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758" y="1883256"/>
            <a:ext cx="689413" cy="258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3C30B-0143-D64B-8C01-BD170F51C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453" y="2358171"/>
            <a:ext cx="638025" cy="2580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59C0C-1531-7142-A27E-E093E9A9A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948" y="2625511"/>
            <a:ext cx="2121253" cy="3706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878FF4-BAC5-CB4A-AB12-EC9F671FF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3026479"/>
            <a:ext cx="638025" cy="2580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3F2A0D-F54C-5240-9F43-515E0538C7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2757" y="3033387"/>
            <a:ext cx="291260" cy="2565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95A52D-9A98-9A48-B215-789109F1FE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1475" y="3487004"/>
            <a:ext cx="2728452" cy="299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6F57F2-1B7E-AD44-887E-EDBA16C34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770" y="3917654"/>
            <a:ext cx="2807310" cy="315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A5478D-A752-BB48-BC41-7AE154F9F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1948" y="4419881"/>
            <a:ext cx="291260" cy="2565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432C20-1B83-B143-8487-A0F28D181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6478" y="4818395"/>
            <a:ext cx="1943284" cy="2666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9402F5-EF79-0F4C-A021-9F43D98687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937" y="4803499"/>
            <a:ext cx="586541" cy="3140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1BFC21-B2FE-F045-8AA2-C36E005DA8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2231" y="5324304"/>
            <a:ext cx="789089" cy="2832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7C1ECD-7E71-D84F-AC6E-9E63C32F9A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9762" y="5271435"/>
            <a:ext cx="3206417" cy="3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Wang vs Proposed 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DC732A-F86B-234A-8BB8-4026BF90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485" y="991871"/>
            <a:ext cx="4224915" cy="58661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28DC08-3D02-934A-93E8-6E74F5267FC7}"/>
              </a:ext>
            </a:extLst>
          </p:cNvPr>
          <p:cNvSpPr/>
          <p:nvPr/>
        </p:nvSpPr>
        <p:spPr>
          <a:xfrm>
            <a:off x="7756069" y="1441938"/>
            <a:ext cx="134836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C71B4-831B-3B45-A60F-AE4FB271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7" y="1058546"/>
            <a:ext cx="4574964" cy="5667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59EEEE-2D63-C749-AFA6-B11A9184020F}"/>
              </a:ext>
            </a:extLst>
          </p:cNvPr>
          <p:cNvSpPr/>
          <p:nvPr/>
        </p:nvSpPr>
        <p:spPr>
          <a:xfrm>
            <a:off x="2466975" y="2181225"/>
            <a:ext cx="63817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F8D29B-C628-344A-9E6E-60205543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26" y="2123292"/>
            <a:ext cx="2909455" cy="2886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2D911B-2CA5-5244-81E4-F06D80DDA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626" y="2422908"/>
            <a:ext cx="2586182" cy="265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C4931-4E4E-9344-BDF0-FF83877CFB4A}"/>
              </a:ext>
            </a:extLst>
          </p:cNvPr>
          <p:cNvSpPr txBox="1"/>
          <p:nvPr/>
        </p:nvSpPr>
        <p:spPr>
          <a:xfrm>
            <a:off x="5401137" y="2730891"/>
            <a:ext cx="19255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ECC vs PQC</a:t>
            </a:r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+</a:t>
            </a:r>
          </a:p>
          <a:p>
            <a:endParaRPr kumimoji="1" lang="en-US" altLang="ko-KR" dirty="0"/>
          </a:p>
          <a:p>
            <a:r>
              <a:rPr kumimoji="1" lang="ko-KR" altLang="en-US" sz="1500" dirty="0"/>
              <a:t> </a:t>
            </a:r>
            <a:r>
              <a:rPr kumimoji="1" lang="en-US" altLang="ko-KR" sz="1500" dirty="0"/>
              <a:t>Device </a:t>
            </a:r>
            <a:r>
              <a:rPr kumimoji="1" lang="ko-KR" altLang="en-US" sz="1500" dirty="0"/>
              <a:t>메모리의</a:t>
            </a:r>
            <a:endParaRPr kumimoji="1" lang="en-US" altLang="ko-KR" sz="1500" dirty="0"/>
          </a:p>
          <a:p>
            <a:r>
              <a:rPr kumimoji="1" lang="ko-KR" altLang="en-US" sz="1500" dirty="0"/>
              <a:t> 가 탈취되어도 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때문에 이전 세션의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알 수 없음</a:t>
            </a:r>
            <a:endParaRPr kumimoji="1" lang="en-US" altLang="ko-Kore-KR" sz="15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CAFA05-B1D1-D147-AAF2-54D59A354FCA}"/>
              </a:ext>
            </a:extLst>
          </p:cNvPr>
          <p:cNvSpPr/>
          <p:nvPr/>
        </p:nvSpPr>
        <p:spPr>
          <a:xfrm>
            <a:off x="5001201" y="2076450"/>
            <a:ext cx="399936" cy="70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160C10-BE01-664D-8B79-F22D38742951}"/>
              </a:ext>
            </a:extLst>
          </p:cNvPr>
          <p:cNvSpPr/>
          <p:nvPr/>
        </p:nvSpPr>
        <p:spPr>
          <a:xfrm>
            <a:off x="7834456" y="4857750"/>
            <a:ext cx="1423844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8CBF9B-4CF5-A34F-A3D3-4B1B8E6BBA7A}"/>
              </a:ext>
            </a:extLst>
          </p:cNvPr>
          <p:cNvSpPr/>
          <p:nvPr/>
        </p:nvSpPr>
        <p:spPr>
          <a:xfrm>
            <a:off x="638175" y="4781550"/>
            <a:ext cx="114300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BB49AD-04A8-3448-975C-F3CD8670B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801" y="3300187"/>
            <a:ext cx="2051465" cy="2576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7F70D1-7FB6-8F48-A355-8B74D0BFD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98" y="3563507"/>
            <a:ext cx="1374517" cy="2666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94465A-E2B0-1C42-A2E3-3B69957FB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092" y="4089865"/>
            <a:ext cx="2229287" cy="234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7CF3D1-95DD-7D42-90F9-9008D5271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252" y="4728156"/>
            <a:ext cx="623687" cy="2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5D73-1C48-094B-82FB-6ABF57A4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Security Analysis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4CF77-2ED7-F446-94F6-5F1C97F8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35" y="999727"/>
            <a:ext cx="7467433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70D21-CC8D-844D-83BF-CF347363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2BBCB-C59F-EC4D-8AFE-ACDDA8B1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7" y="1649332"/>
            <a:ext cx="5505653" cy="19714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E539F1-E2C6-4F4B-B6CD-7494DC748B3E}"/>
              </a:ext>
            </a:extLst>
          </p:cNvPr>
          <p:cNvSpPr/>
          <p:nvPr/>
        </p:nvSpPr>
        <p:spPr>
          <a:xfrm>
            <a:off x="816078" y="2289982"/>
            <a:ext cx="4444180" cy="540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9E294-0E61-DB4B-BFEE-A8E712ADED23}"/>
              </a:ext>
            </a:extLst>
          </p:cNvPr>
          <p:cNvSpPr txBox="1"/>
          <p:nvPr/>
        </p:nvSpPr>
        <p:spPr>
          <a:xfrm>
            <a:off x="496003" y="130682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Classic </a:t>
            </a:r>
            <a:r>
              <a:rPr kumimoji="1" lang="en-US" altLang="ko-Kore-KR" dirty="0" err="1"/>
              <a:t>McEliece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E12AE4-C420-474A-8488-65063639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2190749"/>
            <a:ext cx="3532273" cy="1238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28A665-F33E-ED46-8449-DBA84F6AD8FA}"/>
              </a:ext>
            </a:extLst>
          </p:cNvPr>
          <p:cNvSpPr txBox="1"/>
          <p:nvPr/>
        </p:nvSpPr>
        <p:spPr>
          <a:xfrm>
            <a:off x="7278292" y="3734902"/>
            <a:ext cx="275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Device ID, Nonce</a:t>
            </a:r>
            <a:r>
              <a:rPr kumimoji="1" lang="ko-KR" altLang="en-US" dirty="0"/>
              <a:t>값 암호화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3D94E-E864-AE4B-9792-62B77230E894}"/>
              </a:ext>
            </a:extLst>
          </p:cNvPr>
          <p:cNvSpPr txBox="1"/>
          <p:nvPr/>
        </p:nvSpPr>
        <p:spPr>
          <a:xfrm>
            <a:off x="1110076" y="3809402"/>
            <a:ext cx="385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weight</a:t>
            </a:r>
            <a:r>
              <a:rPr kumimoji="1" lang="ko-KR" altLang="en-US" dirty="0"/>
              <a:t> 의 조건이 있는 벡터를 암호화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F8F33-B383-2B48-A6C1-2B8AD8B02BD5}"/>
              </a:ext>
            </a:extLst>
          </p:cNvPr>
          <p:cNvSpPr txBox="1"/>
          <p:nvPr/>
        </p:nvSpPr>
        <p:spPr>
          <a:xfrm>
            <a:off x="8169817" y="1700181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Protocol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D25774-9772-8944-A16B-13F0516517F9}"/>
              </a:ext>
            </a:extLst>
          </p:cNvPr>
          <p:cNvSpPr txBox="1"/>
          <p:nvPr/>
        </p:nvSpPr>
        <p:spPr>
          <a:xfrm>
            <a:off x="590347" y="4582510"/>
            <a:ext cx="8605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ore-KR" dirty="0"/>
              <a:t>KEM</a:t>
            </a:r>
            <a:r>
              <a:rPr kumimoji="1" lang="ko-KR" altLang="en-US" dirty="0"/>
              <a:t> 구조의 </a:t>
            </a:r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암호화에 조건이 따름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Device ID</a:t>
            </a:r>
            <a:r>
              <a:rPr kumimoji="1" lang="ko-KR" altLang="en-US" dirty="0">
                <a:sym typeface="Wingdings" pitchFamily="2" charset="2"/>
              </a:rPr>
              <a:t>는 암호화 불가능</a:t>
            </a:r>
            <a:r>
              <a:rPr kumimoji="1" lang="en-US" altLang="ko-KR" dirty="0">
                <a:sym typeface="Wingdings" pitchFamily="2" charset="2"/>
              </a:rPr>
              <a:t>?</a:t>
            </a:r>
          </a:p>
          <a:p>
            <a:pPr marL="342900" indent="-342900">
              <a:buAutoNum type="arabicPeriod"/>
            </a:pPr>
            <a:endParaRPr kumimoji="1" lang="en-US" altLang="ko-Kore-KR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kumimoji="1" lang="en-US" altLang="ko-Kore-KR" dirty="0">
                <a:sym typeface="Wingdings" pitchFamily="2" charset="2"/>
              </a:rPr>
              <a:t>Memory </a:t>
            </a:r>
            <a:r>
              <a:rPr kumimoji="1" lang="ko-KR" altLang="en-US" dirty="0">
                <a:sym typeface="Wingdings" pitchFamily="2" charset="2"/>
              </a:rPr>
              <a:t>문제</a:t>
            </a:r>
            <a:endParaRPr kumimoji="1" lang="en-US" altLang="ko-KR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kumimoji="1" lang="en-US" altLang="ko-Kore-KR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kumimoji="1" lang="en-US" altLang="ko-Kore-KR" dirty="0">
                <a:sym typeface="Wingdings" pitchFamily="2" charset="2"/>
              </a:rPr>
              <a:t>ROLLO?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264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70D21-CC8D-844D-83BF-CF347363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5225B1-7CBB-3C40-B974-C2E310E3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553" y="1954807"/>
            <a:ext cx="7700150" cy="29483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6B3CB5-805C-B54A-9009-B34F5293A91C}"/>
              </a:ext>
            </a:extLst>
          </p:cNvPr>
          <p:cNvSpPr/>
          <p:nvPr/>
        </p:nvSpPr>
        <p:spPr>
          <a:xfrm>
            <a:off x="2387573" y="4078013"/>
            <a:ext cx="7607764" cy="44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65E347-98C7-5D43-9E0C-9128AD8F110A}"/>
              </a:ext>
            </a:extLst>
          </p:cNvPr>
          <p:cNvSpPr/>
          <p:nvPr/>
        </p:nvSpPr>
        <p:spPr>
          <a:xfrm>
            <a:off x="3533422" y="1614311"/>
            <a:ext cx="5034845" cy="2359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35985-BFBD-AF4C-8F71-1DD0859D2939}"/>
              </a:ext>
            </a:extLst>
          </p:cNvPr>
          <p:cNvSpPr txBox="1"/>
          <p:nvPr/>
        </p:nvSpPr>
        <p:spPr>
          <a:xfrm>
            <a:off x="4400664" y="2794000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681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398A21-F9F0-8D4D-A72F-C16C0D46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982485"/>
            <a:ext cx="5411308" cy="56677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Paper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8D7B1FF-0929-FD4B-862F-B99F83890928}"/>
              </a:ext>
            </a:extLst>
          </p:cNvPr>
          <p:cNvCxnSpPr/>
          <p:nvPr/>
        </p:nvCxnSpPr>
        <p:spPr>
          <a:xfrm>
            <a:off x="4116058" y="4815805"/>
            <a:ext cx="10930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8CF06F6-477E-CC41-937F-A48D82167A92}"/>
              </a:ext>
            </a:extLst>
          </p:cNvPr>
          <p:cNvCxnSpPr/>
          <p:nvPr/>
        </p:nvCxnSpPr>
        <p:spPr>
          <a:xfrm>
            <a:off x="996715" y="4978715"/>
            <a:ext cx="6787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6CDAAA-5EC3-994D-81FA-93118ED539BE}"/>
              </a:ext>
            </a:extLst>
          </p:cNvPr>
          <p:cNvSpPr txBox="1"/>
          <p:nvPr/>
        </p:nvSpPr>
        <p:spPr>
          <a:xfrm>
            <a:off x="5896304" y="1692165"/>
            <a:ext cx="58689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Wang</a:t>
            </a:r>
            <a:r>
              <a:rPr kumimoji="1" lang="ko-KR" altLang="en-US" dirty="0"/>
              <a:t> 의 프로토콜이 취약함을 증명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2.</a:t>
            </a:r>
            <a:r>
              <a:rPr kumimoji="1" lang="ko-Kore-KR" altLang="en-US" dirty="0"/>
              <a:t> 안전성이</a:t>
            </a:r>
            <a:r>
              <a:rPr kumimoji="1" lang="ko-KR" altLang="en-US" dirty="0"/>
              <a:t> 증명된 </a:t>
            </a:r>
            <a:r>
              <a:rPr kumimoji="1" lang="en-US" altLang="ko-KR" dirty="0" err="1"/>
              <a:t>McEliece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변형버전을</a:t>
            </a:r>
            <a:r>
              <a:rPr kumimoji="1" lang="ko-KR" altLang="en-US" dirty="0"/>
              <a:t> 자신들의 </a:t>
            </a:r>
            <a:endParaRPr kumimoji="1" lang="en-US" altLang="ko-KR" dirty="0"/>
          </a:p>
          <a:p>
            <a:r>
              <a:rPr kumimoji="1" lang="ko-KR" altLang="en-US" dirty="0"/>
              <a:t>    프로토콜에 사용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상호인증 프로토콜에 </a:t>
            </a:r>
            <a:r>
              <a:rPr kumimoji="1" lang="ko-KR" altLang="en-US" dirty="0" err="1"/>
              <a:t>코딩이론을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최초적용</a:t>
            </a:r>
            <a:r>
              <a:rPr kumimoji="1" lang="ko-Kore-KR" altLang="en-US" dirty="0"/>
              <a:t> 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B42FC-311D-4F47-8EA4-28A95E138E1F}"/>
              </a:ext>
            </a:extLst>
          </p:cNvPr>
          <p:cNvSpPr txBox="1"/>
          <p:nvPr/>
        </p:nvSpPr>
        <p:spPr>
          <a:xfrm>
            <a:off x="5680380" y="1316546"/>
            <a:ext cx="13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Contribution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873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Wang et al. Protocol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6B80D6-E8CF-124B-8C17-F6C6D75D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23" y="982485"/>
            <a:ext cx="3355407" cy="56677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C22FD6-10BE-8F4C-A565-D9F66620FC2B}"/>
              </a:ext>
            </a:extLst>
          </p:cNvPr>
          <p:cNvSpPr/>
          <p:nvPr/>
        </p:nvSpPr>
        <p:spPr>
          <a:xfrm>
            <a:off x="2721429" y="3592286"/>
            <a:ext cx="587828" cy="185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B2A69F-279C-F048-9751-EBF94E4AF12E}"/>
              </a:ext>
            </a:extLst>
          </p:cNvPr>
          <p:cNvSpPr/>
          <p:nvPr/>
        </p:nvSpPr>
        <p:spPr>
          <a:xfrm>
            <a:off x="1391606" y="2862721"/>
            <a:ext cx="1393147" cy="246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6AA4A2-CF52-EE4F-840D-9896B86E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34" y="1296610"/>
            <a:ext cx="3582475" cy="7980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67769E-D412-A649-A4D9-5AA132EBBC91}"/>
              </a:ext>
            </a:extLst>
          </p:cNvPr>
          <p:cNvSpPr/>
          <p:nvPr/>
        </p:nvSpPr>
        <p:spPr>
          <a:xfrm>
            <a:off x="6175797" y="2146301"/>
            <a:ext cx="385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Device</a:t>
            </a:r>
            <a:r>
              <a:rPr kumimoji="1" lang="ko-KR" altLang="en-US" dirty="0"/>
              <a:t> 의 익명성이 보장되지 않는다</a:t>
            </a:r>
            <a:r>
              <a:rPr kumimoji="1" lang="en-US" altLang="ko-KR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70E5AC-1F0B-574E-90E8-E34528A68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09" y="2684317"/>
            <a:ext cx="2732395" cy="2949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F0E315-9362-4C47-BC0C-4A8F8490B2ED}"/>
              </a:ext>
            </a:extLst>
          </p:cNvPr>
          <p:cNvSpPr/>
          <p:nvPr/>
        </p:nvSpPr>
        <p:spPr>
          <a:xfrm>
            <a:off x="6175797" y="3059668"/>
            <a:ext cx="6140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통신 채널에서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캡쳐하여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Device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추적할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46134C-F6D7-DE4F-9360-CC32F0EF2472}"/>
              </a:ext>
            </a:extLst>
          </p:cNvPr>
          <p:cNvSpPr/>
          <p:nvPr/>
        </p:nvSpPr>
        <p:spPr>
          <a:xfrm>
            <a:off x="6096000" y="41463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/>
              <a:t>Forward Secrecy </a:t>
            </a:r>
            <a:r>
              <a:rPr kumimoji="1" lang="ko-KR" altLang="en-US" dirty="0"/>
              <a:t>가 보장되지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저장되있는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{Id, CK’}</a:t>
            </a:r>
            <a:r>
              <a:rPr kumimoji="1" lang="ko-KR" altLang="en-US" dirty="0"/>
              <a:t> 가 동적이 아니라 정적이며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아래의 인증단계에서 그대로 사용된다</a:t>
            </a:r>
            <a:r>
              <a:rPr kumimoji="1" lang="en-US" altLang="ko-KR" dirty="0"/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98BB47-961B-5442-A79F-FCB9B7E08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009" y="3758699"/>
            <a:ext cx="2897206" cy="3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0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Proposed Protocol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1566E-B341-E347-848B-80E6153D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85" y="982485"/>
            <a:ext cx="3034436" cy="5667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1C3E70-DC72-AC44-8A75-EAB9BBC9BAF1}"/>
              </a:ext>
            </a:extLst>
          </p:cNvPr>
          <p:cNvSpPr/>
          <p:nvPr/>
        </p:nvSpPr>
        <p:spPr>
          <a:xfrm>
            <a:off x="2276485" y="992424"/>
            <a:ext cx="3105968" cy="1581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42A31-E9E7-9C41-AAC4-F65EE6E0DBE1}"/>
              </a:ext>
            </a:extLst>
          </p:cNvPr>
          <p:cNvSpPr txBox="1"/>
          <p:nvPr/>
        </p:nvSpPr>
        <p:spPr>
          <a:xfrm>
            <a:off x="591792" y="1598663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Registration</a:t>
            </a:r>
            <a:endParaRPr kumimoji="1"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F0118C-3DFF-9D45-B88E-3DFC7F31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49" y="1635002"/>
            <a:ext cx="4676223" cy="358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CCC05A-50CA-154A-9A68-0D06E2216F31}"/>
              </a:ext>
            </a:extLst>
          </p:cNvPr>
          <p:cNvSpPr txBox="1"/>
          <p:nvPr/>
        </p:nvSpPr>
        <p:spPr>
          <a:xfrm>
            <a:off x="6509467" y="1450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4625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Registration Phase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C40B2-8AB0-8E44-A66B-B6F668B8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40" y="1226954"/>
            <a:ext cx="5170598" cy="2678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02833-8942-ED48-9B2F-8747B9A91BFD}"/>
              </a:ext>
            </a:extLst>
          </p:cNvPr>
          <p:cNvSpPr txBox="1"/>
          <p:nvPr/>
        </p:nvSpPr>
        <p:spPr>
          <a:xfrm>
            <a:off x="411920" y="4162076"/>
            <a:ext cx="1136997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Step 1</a:t>
            </a:r>
            <a:r>
              <a:rPr kumimoji="1" lang="en-US" altLang="ko-Kore-KR" sz="1600" dirty="0"/>
              <a:t>. Server</a:t>
            </a:r>
            <a:r>
              <a:rPr kumimoji="1" lang="ko-KR" altLang="en-US" sz="1600" dirty="0"/>
              <a:t>에 등록하고 싶은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는 고유의</a:t>
            </a:r>
            <a:r>
              <a:rPr kumimoji="1" lang="en-US" altLang="ko-KR" sz="1600" dirty="0"/>
              <a:t>        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선택하여 등록을 요청하는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                 </a:t>
            </a:r>
            <a:r>
              <a:rPr kumimoji="1" lang="ko-KR" altLang="en-US" sz="1600" dirty="0" err="1"/>
              <a:t>메세지를</a:t>
            </a:r>
            <a:r>
              <a:rPr kumimoji="1" lang="ko-KR" altLang="en-US" sz="1600" dirty="0"/>
              <a:t> 서버에 전송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b="1" dirty="0"/>
              <a:t>Step 2</a:t>
            </a:r>
            <a:r>
              <a:rPr kumimoji="1" lang="en-US" altLang="ko-KR" sz="1600" dirty="0"/>
              <a:t> . </a:t>
            </a:r>
            <a:r>
              <a:rPr kumimoji="1" lang="ko-KR" altLang="en-US" sz="1600" dirty="0" err="1"/>
              <a:t>등록요청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메세지를</a:t>
            </a:r>
            <a:r>
              <a:rPr kumimoji="1" lang="ko-KR" altLang="en-US" sz="1600" dirty="0"/>
              <a:t> 받은 서버는 </a:t>
            </a:r>
            <a:r>
              <a:rPr kumimoji="1" lang="en-US" altLang="ko-KR" sz="1600" dirty="0"/>
              <a:t>Nonce</a:t>
            </a:r>
            <a:r>
              <a:rPr kumimoji="1" lang="ko-KR" altLang="en-US" sz="1600" dirty="0"/>
              <a:t> 값             생성하고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Cookie				</a:t>
            </a:r>
            <a:r>
              <a:rPr kumimoji="1" lang="ko-KR" altLang="en-US" sz="1600" dirty="0"/>
              <a:t>      </a:t>
            </a:r>
            <a:r>
              <a:rPr kumimoji="1" lang="en-US" altLang="ko-KR" sz="1600" dirty="0"/>
              <a:t>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계산</a:t>
            </a:r>
            <a:endParaRPr kumimoji="1" lang="en-US" altLang="ko-KR" sz="1600" dirty="0"/>
          </a:p>
          <a:p>
            <a:endParaRPr kumimoji="1" lang="en-US" altLang="ko-KR" sz="500" dirty="0"/>
          </a:p>
          <a:p>
            <a:r>
              <a:rPr kumimoji="1" lang="en-US" altLang="ko-KR" sz="1600" dirty="0"/>
              <a:t>               One-time identifier		            , </a:t>
            </a:r>
            <a:r>
              <a:rPr kumimoji="1" lang="ko-KR" altLang="en-US" sz="1600" dirty="0"/>
              <a:t>그리고</a:t>
            </a:r>
            <a:r>
              <a:rPr kumimoji="1" lang="en-US" altLang="ko-KR" sz="1600" dirty="0"/>
              <a:t>		         </a:t>
            </a:r>
            <a:r>
              <a:rPr kumimoji="1" lang="ko-KR" altLang="en-US" sz="1600" dirty="0"/>
              <a:t>계산</a:t>
            </a:r>
            <a:endParaRPr kumimoji="1" lang="en-US" altLang="ko-KR" sz="1600" dirty="0"/>
          </a:p>
          <a:p>
            <a:endParaRPr kumimoji="1" lang="en-US" altLang="ko-KR" sz="500" dirty="0"/>
          </a:p>
          <a:p>
            <a:r>
              <a:rPr kumimoji="1" lang="ko-KR" altLang="en-US" sz="1600" dirty="0"/>
              <a:t>               서버는</a:t>
            </a:r>
            <a:r>
              <a:rPr kumimoji="1" lang="en-US" altLang="ko-KR" sz="1600" dirty="0"/>
              <a:t>	      ,	       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초기화하고</a:t>
            </a:r>
            <a:r>
              <a:rPr kumimoji="1" lang="en-US" altLang="ko-KR" sz="1600" dirty="0"/>
              <a:t>				</a:t>
            </a:r>
            <a:r>
              <a:rPr kumimoji="1" lang="ko-KR" altLang="en-US" sz="1600" dirty="0"/>
              <a:t>            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데이터베이스에 안전하게 저장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               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	</a:t>
            </a:r>
            <a:r>
              <a:rPr kumimoji="1" lang="ko-KR" altLang="en-US" sz="1600" dirty="0"/>
              <a:t>                 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전송하고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Id</a:t>
            </a:r>
            <a:r>
              <a:rPr kumimoji="1" lang="ko-KR" altLang="en-US" sz="1600" dirty="0"/>
              <a:t>와 함께 안전하게 저장한다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또한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서버와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 는 공개키 </a:t>
            </a:r>
            <a:r>
              <a:rPr kumimoji="1" lang="en-US" altLang="ko-KR" sz="1600" dirty="0"/>
              <a:t>G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저장 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237AC-C06C-B54D-9A2F-6486F99C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98" y="4162076"/>
            <a:ext cx="331199" cy="307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36D37A-AA22-C644-A1D6-0A1E87537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10" y="4188763"/>
            <a:ext cx="658228" cy="254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B2D87-65DF-C048-9759-83A562765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04" y="4688781"/>
            <a:ext cx="508986" cy="258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8B831C-EFB3-E64D-BCE0-FE44EA4A8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520" y="4681612"/>
            <a:ext cx="3061086" cy="265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DF926-EEA0-CE41-BCAD-4E0F71DBF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319" y="5008054"/>
            <a:ext cx="1845254" cy="2681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56F4DA-D4F5-E34C-AE58-3B1801275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494" y="5002882"/>
            <a:ext cx="1753695" cy="278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10986-39F9-3A4F-AA31-73E33B697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3791" y="5322197"/>
            <a:ext cx="741256" cy="2759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F2F63B-6EF9-C94D-B0A7-AC6625A96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8180" y="5312672"/>
            <a:ext cx="815382" cy="251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C21670-9E48-EE45-8B4D-A17724C907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021" y="5299899"/>
            <a:ext cx="3539971" cy="295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5B203-E606-484E-9DFE-E64275D8CC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2466" y="5822616"/>
            <a:ext cx="1072455" cy="2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Authentication Phase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7ABB2-907A-AF46-BF06-744B42E3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0" y="991871"/>
            <a:ext cx="4224915" cy="5866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C88EA-6E93-0545-BFD9-8CD8073DAD4F}"/>
              </a:ext>
            </a:extLst>
          </p:cNvPr>
          <p:cNvSpPr txBox="1"/>
          <p:nvPr/>
        </p:nvSpPr>
        <p:spPr>
          <a:xfrm>
            <a:off x="5495925" y="1162050"/>
            <a:ext cx="51766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Step1. </a:t>
            </a:r>
            <a:r>
              <a:rPr kumimoji="1" lang="ko-KR" altLang="en-US" sz="1500" dirty="0"/>
              <a:t>통신이 하고싶은 </a:t>
            </a:r>
            <a:r>
              <a:rPr kumimoji="1" lang="en-US" altLang="ko-KR" sz="1500" dirty="0"/>
              <a:t>Device </a:t>
            </a:r>
            <a:r>
              <a:rPr kumimoji="1" lang="ko-KR" altLang="en-US" sz="1500" dirty="0"/>
              <a:t>는 </a:t>
            </a:r>
            <a:r>
              <a:rPr kumimoji="1" lang="en-US" altLang="ko-KR" sz="1500" dirty="0"/>
              <a:t>Nonce</a:t>
            </a:r>
            <a:r>
              <a:rPr kumimoji="1" lang="ko-KR" altLang="en-US" sz="1500" dirty="0"/>
              <a:t> 값</a:t>
            </a:r>
            <a:r>
              <a:rPr kumimoji="1" lang="en-US" altLang="ko-KR" sz="1500" dirty="0"/>
              <a:t>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생성하고 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</a:t>
            </a:r>
            <a:r>
              <a:rPr kumimoji="1" lang="ko-KR" altLang="en-US" sz="1500" dirty="0" err="1"/>
              <a:t>공개키를</a:t>
            </a:r>
            <a:r>
              <a:rPr kumimoji="1" lang="ko-KR" altLang="en-US" sz="1500" dirty="0"/>
              <a:t> 사용하여 </a:t>
            </a:r>
            <a:r>
              <a:rPr kumimoji="1" lang="en-US" altLang="ko-KR" sz="1500" dirty="0"/>
              <a:t>c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계산 </a:t>
            </a:r>
            <a:r>
              <a:rPr kumimoji="1" lang="en-US" altLang="ko-KR" sz="1500" dirty="0"/>
              <a:t> </a:t>
            </a:r>
            <a:endParaRPr kumimoji="1" lang="ko-Kore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BF241-CD78-1D42-8249-1D129DB5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563" y="1167214"/>
            <a:ext cx="334818" cy="293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B043B7-25B6-7747-8E2A-267F241B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23" y="1423218"/>
            <a:ext cx="2137612" cy="2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QC-MDPC </a:t>
            </a:r>
            <a:r>
              <a:rPr kumimoji="1" lang="en-US" altLang="ko-KR" dirty="0" err="1"/>
              <a:t>McEliece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08117-EFFE-674C-B006-8E6509F1A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67" y="1372836"/>
            <a:ext cx="5406962" cy="4684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392591-DFDF-0E4B-8394-ADCE077F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8" y="4903264"/>
            <a:ext cx="3695240" cy="11536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61B3BC-F85D-D04E-8E9C-268A23642F4A}"/>
              </a:ext>
            </a:extLst>
          </p:cNvPr>
          <p:cNvSpPr/>
          <p:nvPr/>
        </p:nvSpPr>
        <p:spPr>
          <a:xfrm>
            <a:off x="2333625" y="3203733"/>
            <a:ext cx="2647950" cy="136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0461BC-8E25-5C4F-813A-9B71CB2F432A}"/>
              </a:ext>
            </a:extLst>
          </p:cNvPr>
          <p:cNvSpPr/>
          <p:nvPr/>
        </p:nvSpPr>
        <p:spPr>
          <a:xfrm>
            <a:off x="2428875" y="4371975"/>
            <a:ext cx="15240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8A33BF-22BF-E74B-A065-0F1953749A0E}"/>
              </a:ext>
            </a:extLst>
          </p:cNvPr>
          <p:cNvSpPr/>
          <p:nvPr/>
        </p:nvSpPr>
        <p:spPr>
          <a:xfrm>
            <a:off x="3200400" y="4912789"/>
            <a:ext cx="15240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5ED5BF-44D5-184D-A383-1B7945519FE8}"/>
              </a:ext>
            </a:extLst>
          </p:cNvPr>
          <p:cNvSpPr/>
          <p:nvPr/>
        </p:nvSpPr>
        <p:spPr>
          <a:xfrm>
            <a:off x="7967660" y="5847994"/>
            <a:ext cx="523881" cy="19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55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Authentication Phase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7ABB2-907A-AF46-BF06-744B42E3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0" y="991871"/>
            <a:ext cx="4224915" cy="5866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C88EA-6E93-0545-BFD9-8CD8073DAD4F}"/>
              </a:ext>
            </a:extLst>
          </p:cNvPr>
          <p:cNvSpPr txBox="1"/>
          <p:nvPr/>
        </p:nvSpPr>
        <p:spPr>
          <a:xfrm>
            <a:off x="5210175" y="1181100"/>
            <a:ext cx="6888424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Step1</a:t>
            </a:r>
            <a:r>
              <a:rPr kumimoji="1" lang="en-US" altLang="ko-Kore-KR" sz="1500" dirty="0"/>
              <a:t>. </a:t>
            </a:r>
            <a:r>
              <a:rPr kumimoji="1" lang="ko-KR" altLang="en-US" sz="1500" dirty="0"/>
              <a:t>통신이 하고싶은 </a:t>
            </a:r>
            <a:r>
              <a:rPr kumimoji="1" lang="en-US" altLang="ko-KR" sz="1500" dirty="0"/>
              <a:t>Device </a:t>
            </a:r>
            <a:r>
              <a:rPr kumimoji="1" lang="ko-KR" altLang="en-US" sz="1500" dirty="0"/>
              <a:t>는 </a:t>
            </a:r>
            <a:r>
              <a:rPr kumimoji="1" lang="en-US" altLang="ko-KR" sz="1500" dirty="0"/>
              <a:t>Nonce</a:t>
            </a:r>
            <a:r>
              <a:rPr kumimoji="1" lang="ko-KR" altLang="en-US" sz="1500" dirty="0"/>
              <a:t> 값</a:t>
            </a:r>
            <a:r>
              <a:rPr kumimoji="1" lang="en-US" altLang="ko-KR" sz="1500" dirty="0"/>
              <a:t>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생성하고 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</a:t>
            </a:r>
            <a:r>
              <a:rPr kumimoji="1" lang="ko-KR" altLang="en-US" sz="1500" dirty="0" err="1"/>
              <a:t>공개키를</a:t>
            </a:r>
            <a:r>
              <a:rPr kumimoji="1" lang="ko-KR" altLang="en-US" sz="1500" dirty="0"/>
              <a:t> 사용하여 </a:t>
            </a:r>
            <a:r>
              <a:rPr kumimoji="1" lang="en-US" altLang="ko-KR" sz="1500" dirty="0"/>
              <a:t>c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계산 </a:t>
            </a:r>
            <a:r>
              <a:rPr kumimoji="1" lang="en-US" altLang="ko-KR" sz="1500" dirty="0"/>
              <a:t> </a:t>
            </a:r>
          </a:p>
          <a:p>
            <a:endParaRPr kumimoji="1" lang="en-US" altLang="ko-KR" sz="500" dirty="0"/>
          </a:p>
          <a:p>
            <a:r>
              <a:rPr kumimoji="1" lang="ko-KR" altLang="en-US" sz="1500" dirty="0"/>
              <a:t>            서버에게 받은</a:t>
            </a:r>
            <a:r>
              <a:rPr kumimoji="1" lang="en-US" altLang="ko-KR" sz="1500" dirty="0"/>
              <a:t>             </a:t>
            </a:r>
            <a:r>
              <a:rPr kumimoji="1" lang="ko-KR" altLang="en-US" sz="1500" dirty="0"/>
              <a:t>와  </a:t>
            </a:r>
            <a:r>
              <a:rPr kumimoji="1" lang="en-US" altLang="ko-KR" sz="1500" dirty="0"/>
              <a:t>        </a:t>
            </a:r>
            <a:r>
              <a:rPr kumimoji="1" lang="ko-KR" altLang="en-US" sz="1500" dirty="0"/>
              <a:t>그리고 생성한 </a:t>
            </a:r>
            <a:r>
              <a:rPr kumimoji="1" lang="en-US" altLang="ko-KR" sz="1500" dirty="0"/>
              <a:t>Nonce</a:t>
            </a:r>
            <a:r>
              <a:rPr kumimoji="1" lang="ko-KR" altLang="en-US" sz="1500" dirty="0"/>
              <a:t> 값을 </a:t>
            </a:r>
            <a:r>
              <a:rPr kumimoji="1" lang="ko-KR" altLang="en-US" sz="1500" dirty="0" err="1"/>
              <a:t>해쉬하여</a:t>
            </a:r>
            <a:r>
              <a:rPr kumimoji="1" lang="ko-KR" altLang="en-US" sz="1500" dirty="0"/>
              <a:t>     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계산</a:t>
            </a:r>
            <a:endParaRPr kumimoji="1" lang="en-US" altLang="ko-KR" sz="1500" dirty="0"/>
          </a:p>
          <a:p>
            <a:endParaRPr kumimoji="1" lang="en-US" altLang="ko-Kore-KR" sz="1500" dirty="0"/>
          </a:p>
          <a:p>
            <a:r>
              <a:rPr kumimoji="1" lang="en-US" altLang="ko-Kore-KR" sz="1500" b="1" dirty="0"/>
              <a:t>Step2</a:t>
            </a:r>
            <a:r>
              <a:rPr kumimoji="1" lang="en-US" altLang="ko-Kore-KR" sz="1500" dirty="0"/>
              <a:t>. </a:t>
            </a:r>
            <a:r>
              <a:rPr kumimoji="1" lang="ko-KR" altLang="en-US" sz="1500" dirty="0"/>
              <a:t>암호문 </a:t>
            </a:r>
            <a:r>
              <a:rPr kumimoji="1" lang="en-US" altLang="ko-KR" sz="1500" dirty="0"/>
              <a:t>c </a:t>
            </a:r>
            <a:r>
              <a:rPr kumimoji="1" lang="ko-KR" altLang="en-US" sz="1500" dirty="0"/>
              <a:t>와</a:t>
            </a:r>
            <a:r>
              <a:rPr kumimoji="1" lang="en-US" altLang="ko-KR" sz="1500" dirty="0"/>
              <a:t>        </a:t>
            </a:r>
            <a:r>
              <a:rPr kumimoji="1" lang="ko-KR" altLang="en-US" sz="1500" dirty="0"/>
              <a:t>을 받은 서버는 </a:t>
            </a:r>
            <a:r>
              <a:rPr kumimoji="1" lang="ko-KR" altLang="en-US" sz="1500" dirty="0" err="1"/>
              <a:t>복호화를</a:t>
            </a:r>
            <a:r>
              <a:rPr kumimoji="1" lang="ko-KR" altLang="en-US" sz="1500" dirty="0"/>
              <a:t> 통해</a:t>
            </a:r>
            <a:r>
              <a:rPr kumimoji="1" lang="en-US" altLang="ko-KR" sz="1500" dirty="0"/>
              <a:t>          </a:t>
            </a:r>
            <a:r>
              <a:rPr kumimoji="1" lang="ko-KR" altLang="en-US" sz="1500" dirty="0"/>
              <a:t>와   </a:t>
            </a:r>
            <a:r>
              <a:rPr kumimoji="1" lang="en-US" altLang="ko-KR" sz="1500" dirty="0"/>
              <a:t>      </a:t>
            </a:r>
            <a:r>
              <a:rPr kumimoji="1" lang="ko-KR" altLang="en-US" sz="1500" dirty="0"/>
              <a:t>을 획득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데이터베이스에서</a:t>
            </a:r>
            <a:r>
              <a:rPr kumimoji="1" lang="en-US" altLang="ko-KR" sz="1500" dirty="0"/>
              <a:t>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대조하여  </a:t>
            </a:r>
            <a:r>
              <a:rPr kumimoji="1" lang="en-US" altLang="ko-KR" sz="1500" dirty="0"/>
              <a:t>			</a:t>
            </a:r>
            <a:r>
              <a:rPr kumimoji="1" lang="ko-KR" altLang="en-US" sz="1500" dirty="0"/>
              <a:t>                  로드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</a:t>
            </a:r>
            <a:r>
              <a:rPr kumimoji="1" lang="ko-KR" altLang="en-US" sz="1500" dirty="0" err="1"/>
              <a:t>로드해온</a:t>
            </a:r>
            <a:r>
              <a:rPr kumimoji="1" lang="ko-KR" altLang="en-US" sz="1500" dirty="0"/>
              <a:t> 것을 통해</a:t>
            </a:r>
            <a:r>
              <a:rPr kumimoji="1" lang="en-US" altLang="ko-KR" sz="1500" dirty="0"/>
              <a:t>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구성하여</a:t>
            </a:r>
            <a:r>
              <a:rPr kumimoji="1" lang="en-US" altLang="ko-KR" sz="1500" dirty="0"/>
              <a:t>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계산 </a:t>
            </a:r>
            <a:endParaRPr kumimoji="1" lang="en-US" altLang="ko-KR" sz="1500" dirty="0"/>
          </a:p>
          <a:p>
            <a:endParaRPr kumimoji="1" lang="en-US" altLang="ko-Kore-KR" sz="1500" dirty="0"/>
          </a:p>
          <a:p>
            <a:endParaRPr kumimoji="1" lang="en-US" altLang="ko-Kore-KR" sz="1500" dirty="0"/>
          </a:p>
          <a:p>
            <a:endParaRPr kumimoji="1" lang="en-US" altLang="ko-Kore-KR" sz="1500" dirty="0"/>
          </a:p>
          <a:p>
            <a:endParaRPr kumimoji="1" lang="en-US" altLang="ko-Kore-KR" sz="1500" dirty="0"/>
          </a:p>
          <a:p>
            <a:endParaRPr kumimoji="1" lang="en-US" altLang="ko-Kore-KR" sz="1500" dirty="0"/>
          </a:p>
          <a:p>
            <a:r>
              <a:rPr kumimoji="1" lang="ko-Kore-KR" altLang="en-US" sz="1500" dirty="0"/>
              <a:t>              새로운</a:t>
            </a:r>
            <a:r>
              <a:rPr kumimoji="1" lang="en-US" altLang="ko-Kore-KR" sz="1500" dirty="0"/>
              <a:t> Nonce</a:t>
            </a:r>
            <a:r>
              <a:rPr kumimoji="1" lang="ko-KR" altLang="en-US" sz="1500" dirty="0"/>
              <a:t>값</a:t>
            </a:r>
            <a:r>
              <a:rPr kumimoji="1" lang="en-US" altLang="ko-KR" sz="1500" dirty="0"/>
              <a:t>         </a:t>
            </a:r>
            <a:r>
              <a:rPr kumimoji="1" lang="ko-KR" altLang="en-US" sz="1500" dirty="0"/>
              <a:t>생성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                                  </a:t>
            </a:r>
            <a:r>
              <a:rPr kumimoji="1" lang="ko-Kore-KR" altLang="en-US" sz="1500" dirty="0"/>
              <a:t>그리고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				</a:t>
            </a:r>
            <a:r>
              <a:rPr kumimoji="1" lang="ko-KR" altLang="en-US" sz="1500" dirty="0"/>
              <a:t>계산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endParaRPr kumimoji="1" lang="en-US" altLang="ko-KR" sz="500" dirty="0"/>
          </a:p>
          <a:p>
            <a:r>
              <a:rPr kumimoji="1" lang="ko-KR" altLang="en-US" sz="1500" dirty="0"/>
              <a:t>               </a:t>
            </a:r>
            <a:r>
              <a:rPr kumimoji="1" lang="en-US" altLang="ko-KR" sz="1500" dirty="0"/>
              <a:t>Device </a:t>
            </a:r>
            <a:r>
              <a:rPr kumimoji="1" lang="ko-KR" altLang="en-US" sz="1500" dirty="0"/>
              <a:t>에게                 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전송하기 전</a:t>
            </a:r>
            <a:r>
              <a:rPr kumimoji="1" lang="en-US" altLang="ko-KR" sz="1500" dirty="0"/>
              <a:t>,		                 </a:t>
            </a:r>
            <a:r>
              <a:rPr kumimoji="1" lang="ko-KR" altLang="en-US" sz="1500" dirty="0"/>
              <a:t>였다면</a:t>
            </a:r>
            <a:endParaRPr kumimoji="1" lang="en-US" altLang="ko-KR" sz="1500" dirty="0"/>
          </a:p>
          <a:p>
            <a:r>
              <a:rPr kumimoji="1" lang="ko-KR" altLang="en-US" sz="1500" dirty="0"/>
              <a:t>               </a:t>
            </a:r>
            <a:r>
              <a:rPr kumimoji="1" lang="en-US" altLang="ko-KR" sz="1500" dirty="0"/>
              <a:t>			</a:t>
            </a:r>
            <a:r>
              <a:rPr kumimoji="1" lang="ko-KR" altLang="en-US" sz="1500" dirty="0"/>
              <a:t>  </a:t>
            </a:r>
            <a:endParaRPr kumimoji="1" lang="en-US" altLang="ko-KR" sz="1500" dirty="0"/>
          </a:p>
          <a:p>
            <a:endParaRPr kumimoji="1" lang="en-US" altLang="ko-Kore-KR" sz="1500" dirty="0"/>
          </a:p>
          <a:p>
            <a:r>
              <a:rPr kumimoji="1" lang="en-US" altLang="ko-Kore-KR" sz="1500" dirty="0"/>
              <a:t>			</a:t>
            </a:r>
            <a:r>
              <a:rPr kumimoji="1" lang="ko-Kore-KR" altLang="en-US" sz="1500" dirty="0"/>
              <a:t>    </a:t>
            </a:r>
            <a:r>
              <a:rPr kumimoji="1" lang="ko-KR" altLang="en-US" sz="1500" dirty="0"/>
              <a:t>로 업데이트 그리고 전송</a:t>
            </a:r>
            <a:endParaRPr kumimoji="1" lang="en-US" altLang="ko-Kore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BF241-CD78-1D42-8249-1D129DB5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13" y="1176739"/>
            <a:ext cx="334818" cy="293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B043B7-25B6-7747-8E2A-267F241B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173" y="1442268"/>
            <a:ext cx="2137612" cy="280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1C8857-ADE4-DC49-A8EC-E21AE367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083" y="1751275"/>
            <a:ext cx="477085" cy="1812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939476-7541-D74E-A2D6-8C9D2D15F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621" y="1756013"/>
            <a:ext cx="367355" cy="209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597ED-B3A4-0E47-AC91-A58A872D9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730" y="1737172"/>
            <a:ext cx="243740" cy="258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7B8B9F-061F-014C-9283-0B8045AB5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868" y="2210433"/>
            <a:ext cx="243740" cy="258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9876E9-A780-454E-97FE-227B9A784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998" y="2160968"/>
            <a:ext cx="331199" cy="307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9C4CFB-E78B-5943-9130-5236C3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901" y="2170307"/>
            <a:ext cx="334818" cy="29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CFFD45-A834-8346-937F-58A99BB09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243" y="2615249"/>
            <a:ext cx="331199" cy="3075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9AF19-F397-3F4D-9D2F-6EEED4751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3813" y="2656233"/>
            <a:ext cx="2673350" cy="22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068134-1DE3-9F45-811C-4B421E010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010" y="2898740"/>
            <a:ext cx="367355" cy="209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F01DC6-0631-B34B-B973-20E6B85442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1464" y="2896554"/>
            <a:ext cx="229001" cy="2576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D52920-1CCF-6E43-89D6-2B8538FB6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054" y="3605472"/>
            <a:ext cx="2774333" cy="2652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EBB04A-6DF4-B749-B24A-DED458834E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054" y="3348729"/>
            <a:ext cx="2862509" cy="2523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36B260-82A8-2742-8115-B60FF1C5B9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8793" y="4015846"/>
            <a:ext cx="681334" cy="236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7110EA-D23F-D541-868E-56D000B80938}"/>
              </a:ext>
            </a:extLst>
          </p:cNvPr>
          <p:cNvSpPr txBox="1"/>
          <p:nvPr/>
        </p:nvSpPr>
        <p:spPr>
          <a:xfrm>
            <a:off x="6610127" y="3965036"/>
            <a:ext cx="1382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dirty="0"/>
              <a:t>라면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검증완료</a:t>
            </a:r>
            <a:endParaRPr kumimoji="1" lang="en-US" altLang="ko-Kore-KR" sz="15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1A83C90-3AA4-A443-BB0E-5014435C86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7575" y="4255498"/>
            <a:ext cx="301090" cy="2724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85ABF4-22BB-0644-877B-0F7B9135DB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4423" y="4497746"/>
            <a:ext cx="1368592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A9800F-5230-B342-9D07-A34ADE93FB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9843" y="4479262"/>
            <a:ext cx="2709814" cy="258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E367CF5-00F9-934A-A2D0-90EFFFE1FC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26215" y="5016341"/>
            <a:ext cx="710365" cy="2932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7DC34C9-2349-E942-982C-45DB524F16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85913" y="5007677"/>
            <a:ext cx="1561368" cy="2917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DBE0798-8F6F-6342-89C3-581F4B2C8BA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7549" y="5320787"/>
            <a:ext cx="1977734" cy="3296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8344DF-399B-E042-A217-4BA927424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07549" y="5675260"/>
            <a:ext cx="2237962" cy="2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4046-BEA2-ED40-9C5C-2959052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Wang vs Proposed 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DC732A-F86B-234A-8BB8-4026BF90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485" y="991871"/>
            <a:ext cx="4224915" cy="58661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28DC08-3D02-934A-93E8-6E74F5267FC7}"/>
              </a:ext>
            </a:extLst>
          </p:cNvPr>
          <p:cNvSpPr/>
          <p:nvPr/>
        </p:nvSpPr>
        <p:spPr>
          <a:xfrm>
            <a:off x="7586085" y="1447800"/>
            <a:ext cx="134836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C71B4-831B-3B45-A60F-AE4FB271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7" y="1058546"/>
            <a:ext cx="4574964" cy="5667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59EEEE-2D63-C749-AFA6-B11A9184020F}"/>
              </a:ext>
            </a:extLst>
          </p:cNvPr>
          <p:cNvSpPr/>
          <p:nvPr/>
        </p:nvSpPr>
        <p:spPr>
          <a:xfrm>
            <a:off x="2466975" y="2181225"/>
            <a:ext cx="63817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F8D29B-C628-344A-9E6E-60205543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26" y="2143170"/>
            <a:ext cx="2909455" cy="2886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2D911B-2CA5-5244-81E4-F06D80DDA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626" y="2442786"/>
            <a:ext cx="2586182" cy="265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C4931-4E4E-9344-BDF0-FF83877CFB4A}"/>
              </a:ext>
            </a:extLst>
          </p:cNvPr>
          <p:cNvSpPr txBox="1"/>
          <p:nvPr/>
        </p:nvSpPr>
        <p:spPr>
          <a:xfrm>
            <a:off x="5401137" y="2750769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ECC vs PQC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CAFA05-B1D1-D147-AAF2-54D59A354FCA}"/>
              </a:ext>
            </a:extLst>
          </p:cNvPr>
          <p:cNvSpPr/>
          <p:nvPr/>
        </p:nvSpPr>
        <p:spPr>
          <a:xfrm>
            <a:off x="5001201" y="2076450"/>
            <a:ext cx="399936" cy="70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181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455</Words>
  <Application>Microsoft Macintosh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code‐based authentication protocol for Internet of Things </vt:lpstr>
      <vt:lpstr>Paper</vt:lpstr>
      <vt:lpstr>Wang et al. Protocol</vt:lpstr>
      <vt:lpstr>Proposed Protocol</vt:lpstr>
      <vt:lpstr>Registration Phase</vt:lpstr>
      <vt:lpstr>Authentication Phase</vt:lpstr>
      <vt:lpstr>QC-MDPC McEliece</vt:lpstr>
      <vt:lpstr>Authentication Phase</vt:lpstr>
      <vt:lpstr>Wang vs Proposed </vt:lpstr>
      <vt:lpstr>Performance</vt:lpstr>
      <vt:lpstr>Wang vs Proposed </vt:lpstr>
      <vt:lpstr>Security Analysis</vt:lpstr>
      <vt:lpstr>Result</vt:lpstr>
      <vt:lpstr>Result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code‐based authentication protocol for Internet of Things </dc:title>
  <dc:creator>장경배</dc:creator>
  <cp:lastModifiedBy>장경배</cp:lastModifiedBy>
  <cp:revision>14</cp:revision>
  <dcterms:created xsi:type="dcterms:W3CDTF">2020-03-15T06:00:04Z</dcterms:created>
  <dcterms:modified xsi:type="dcterms:W3CDTF">2020-03-15T11:43:02Z</dcterms:modified>
</cp:coreProperties>
</file>